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96" r:id="rId3"/>
    <p:sldMasterId id="2147483701" r:id="rId4"/>
  </p:sldMasterIdLst>
  <p:notesMasterIdLst>
    <p:notesMasterId r:id="rId61"/>
  </p:notesMasterIdLst>
  <p:sldIdLst>
    <p:sldId id="256" r:id="rId5"/>
    <p:sldId id="801" r:id="rId6"/>
    <p:sldId id="257" r:id="rId7"/>
    <p:sldId id="259" r:id="rId8"/>
    <p:sldId id="802" r:id="rId9"/>
    <p:sldId id="803" r:id="rId10"/>
    <p:sldId id="839" r:id="rId11"/>
    <p:sldId id="840" r:id="rId12"/>
    <p:sldId id="841" r:id="rId13"/>
    <p:sldId id="842" r:id="rId14"/>
    <p:sldId id="851" r:id="rId15"/>
    <p:sldId id="852" r:id="rId16"/>
    <p:sldId id="853" r:id="rId17"/>
    <p:sldId id="843" r:id="rId18"/>
    <p:sldId id="844" r:id="rId19"/>
    <p:sldId id="845" r:id="rId20"/>
    <p:sldId id="847" r:id="rId21"/>
    <p:sldId id="848" r:id="rId22"/>
    <p:sldId id="806" r:id="rId23"/>
    <p:sldId id="807" r:id="rId24"/>
    <p:sldId id="808" r:id="rId25"/>
    <p:sldId id="809" r:id="rId26"/>
    <p:sldId id="846" r:id="rId27"/>
    <p:sldId id="810" r:id="rId28"/>
    <p:sldId id="811" r:id="rId29"/>
    <p:sldId id="812" r:id="rId30"/>
    <p:sldId id="813" r:id="rId31"/>
    <p:sldId id="814" r:id="rId32"/>
    <p:sldId id="815" r:id="rId33"/>
    <p:sldId id="816" r:id="rId34"/>
    <p:sldId id="817" r:id="rId35"/>
    <p:sldId id="818" r:id="rId36"/>
    <p:sldId id="819" r:id="rId37"/>
    <p:sldId id="820" r:id="rId38"/>
    <p:sldId id="821" r:id="rId39"/>
    <p:sldId id="822" r:id="rId40"/>
    <p:sldId id="823" r:id="rId41"/>
    <p:sldId id="824" r:id="rId42"/>
    <p:sldId id="825" r:id="rId43"/>
    <p:sldId id="826" r:id="rId44"/>
    <p:sldId id="827" r:id="rId45"/>
    <p:sldId id="828" r:id="rId46"/>
    <p:sldId id="829" r:id="rId47"/>
    <p:sldId id="830" r:id="rId48"/>
    <p:sldId id="831" r:id="rId49"/>
    <p:sldId id="832" r:id="rId50"/>
    <p:sldId id="833" r:id="rId51"/>
    <p:sldId id="849" r:id="rId52"/>
    <p:sldId id="834" r:id="rId53"/>
    <p:sldId id="835" r:id="rId54"/>
    <p:sldId id="836" r:id="rId55"/>
    <p:sldId id="837" r:id="rId56"/>
    <p:sldId id="850" r:id="rId57"/>
    <p:sldId id="269" r:id="rId58"/>
    <p:sldId id="270" r:id="rId59"/>
    <p:sldId id="272" r:id="rId60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6340" autoAdjust="0"/>
  </p:normalViewPr>
  <p:slideViewPr>
    <p:cSldViewPr snapToGrid="0">
      <p:cViewPr varScale="1">
        <p:scale>
          <a:sx n="70" d="100"/>
          <a:sy n="70" d="100"/>
        </p:scale>
        <p:origin x="6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06B9-7D30-4724-98D3-6144152877F1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3B6D-D2DF-429F-B524-30FE90827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16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DE28-CC69-49CF-9359-9DA23797D574}" type="datetimeFigureOut">
              <a:rPr lang="pt-BR" smtClean="0">
                <a:solidFill>
                  <a:prstClr val="black"/>
                </a:solidFill>
              </a:rPr>
              <a:pPr/>
              <a:t>23/03/2026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DCCE7F-8153-4EB9-ACAC-87301F132E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3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5959"/>
            <a:ext cx="12192000" cy="61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2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16288" y="613149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O </a:t>
            </a:r>
            <a:r>
              <a:rPr lang="pt-BR" sz="3200" b="1" dirty="0" err="1"/>
              <a:t>ProLegis</a:t>
            </a:r>
            <a:r>
              <a:rPr lang="pt-BR" sz="3200" b="1" dirty="0"/>
              <a:t>: O Fim da "Caixa Preta" do Legislativo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462584" y="2418941"/>
            <a:ext cx="8937009" cy="3312368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Se o </a:t>
            </a:r>
            <a:r>
              <a:rPr lang="pt-BR" sz="3200" dirty="0" err="1"/>
              <a:t>ProGov</a:t>
            </a:r>
            <a:r>
              <a:rPr lang="pt-BR" sz="3200" dirty="0"/>
              <a:t> avalia o Executivo, o </a:t>
            </a:r>
            <a:r>
              <a:rPr lang="pt-BR" sz="3200" b="1" dirty="0" err="1"/>
              <a:t>ProLegis</a:t>
            </a:r>
            <a:r>
              <a:rPr lang="pt-BR" sz="3200" dirty="0"/>
              <a:t> vira o espelho para a própria Câmara. </a:t>
            </a:r>
          </a:p>
          <a:p>
            <a:pPr algn="just"/>
            <a:r>
              <a:rPr lang="pt-BR" sz="3200" dirty="0"/>
              <a:t>Instituído pela </a:t>
            </a:r>
            <a:r>
              <a:rPr lang="pt-BR" sz="3200" b="1" dirty="0"/>
              <a:t>IN nº 197/2025</a:t>
            </a:r>
            <a:r>
              <a:rPr lang="pt-BR" sz="3200" dirty="0"/>
              <a:t> , este programa parte da premissa de que o Legislativo também administra recursos públicos e, mais importante, possui funções constitucionais de fiscalização que devem ser medidas.   </a:t>
            </a:r>
          </a:p>
        </p:txBody>
      </p:sp>
    </p:spTree>
    <p:extLst>
      <p:ext uri="{BB962C8B-B14F-4D97-AF65-F5344CB8AC3E}">
        <p14:creationId xmlns:p14="http://schemas.microsoft.com/office/powerpoint/2010/main" val="428149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PROLEGIS: busca pela eficiência</a:t>
            </a:r>
            <a:endParaRPr lang="pt-BR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/>
          <a:lstStyle/>
          <a:p>
            <a:pPr algn="just"/>
            <a:r>
              <a:rPr lang="pt-BR" sz="3200" dirty="0"/>
              <a:t>O argumento central do módulo é a mudança cultural. As Câmaras, muitas vezes, focavam sua contabilidade apenas em não ultrapassar o limite de 70% da folha de pagamento (Art. 29-A da CF).</a:t>
            </a:r>
          </a:p>
          <a:p>
            <a:pPr algn="just"/>
            <a:r>
              <a:rPr lang="pt-BR" sz="3200" dirty="0"/>
              <a:t>O </a:t>
            </a:r>
            <a:r>
              <a:rPr lang="pt-BR" sz="3200" dirty="0" err="1"/>
              <a:t>ProLegis</a:t>
            </a:r>
            <a:r>
              <a:rPr lang="pt-BR" sz="3200" dirty="0"/>
              <a:t> diz: "Isso é o mínimo. </a:t>
            </a:r>
            <a:r>
              <a:rPr lang="pt-BR" sz="3200" b="1" u="sng" dirty="0"/>
              <a:t>Queremos saber se a Câmara é útil à sociedade</a:t>
            </a:r>
            <a:r>
              <a:rPr lang="pt-BR" sz="32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95193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Objetivos da avaliação do PROLEGIS</a:t>
            </a:r>
            <a:endParaRPr lang="pt-BR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268761"/>
            <a:ext cx="8229600" cy="4525963"/>
          </a:xfrm>
        </p:spPr>
        <p:txBody>
          <a:bodyPr/>
          <a:lstStyle/>
          <a:p>
            <a:pPr algn="just"/>
            <a:r>
              <a:rPr lang="pt-BR" sz="3200" dirty="0"/>
              <a:t>Verificar o grau de atendimento das competências e ações do Poder Legislativo Municipal que visem a fortalecer a atuação legislativa, de forma a assegurar a transparência da gestão, promover a fiscalização eficaz do Poder Executivo e o julgamento independente das contas municipais, com estrita observância do devido processo legal, bem como fomentar a participação cidadã. </a:t>
            </a:r>
          </a:p>
        </p:txBody>
      </p:sp>
    </p:spTree>
    <p:extLst>
      <p:ext uri="{BB962C8B-B14F-4D97-AF65-F5344CB8AC3E}">
        <p14:creationId xmlns:p14="http://schemas.microsoft.com/office/powerpoint/2010/main" val="4168782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7465"/>
            <a:ext cx="12192000" cy="61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46161"/>
            <a:ext cx="12192000" cy="60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2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3331"/>
            <a:ext cx="12192000" cy="62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05681"/>
            <a:ext cx="12192001" cy="61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85599"/>
            <a:ext cx="12192001" cy="60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COMPOSIÇÃO DA PRESTAÇÃO DE CONTAS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4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772732"/>
            <a:ext cx="11699631" cy="55823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pt-BR" altLang="pt-BR" sz="3300" b="1" dirty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LUIZ HENRIQUE NÉIA GIAVINA-BIANCHI</a:t>
            </a: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Procurador do Legislativo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Câmara Municipal de Jacarezinho desde 2010.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pela UENP;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Civil e Direito Processual Civil pela FAESO; 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Gestão Pública pela UEPG;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Administrativo pela UENP.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UNYPÓS;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Municipal pela ESA;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Proteção de Dados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PÓLIS CIVITAS/TCE-PR.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Direito e Processo Constitucional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LEGALE.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Advocacia na Fazenda Pública pela LEGALE;</a:t>
            </a:r>
          </a:p>
          <a:p>
            <a:pPr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Mestre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em Ciência Jurídica pela UENP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pt-BR" altLang="pt-BR" b="1" dirty="0">
              <a:solidFill>
                <a:srgbClr val="1414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247DB32-45CA-5CA7-9141-15E19248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423" y="1415976"/>
            <a:ext cx="2460057" cy="31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60228" y="450375"/>
            <a:ext cx="8229600" cy="8734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Das Informações que Compõem a Prestação de Contas – IN 197/2025</a:t>
            </a:r>
            <a:endParaRPr lang="pt-BR" sz="32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60228" y="1434875"/>
            <a:ext cx="8229600" cy="495801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900" dirty="0"/>
              <a:t>Art. 6º A Prestação de Contas será composta pelas seguintes informações: </a:t>
            </a:r>
          </a:p>
          <a:p>
            <a:pPr marL="0" indent="0" algn="just">
              <a:buNone/>
            </a:pPr>
            <a:r>
              <a:rPr lang="pt-BR" sz="2900" dirty="0"/>
              <a:t>I - </a:t>
            </a:r>
            <a:r>
              <a:rPr lang="pt-BR" sz="2900" b="1" dirty="0"/>
              <a:t>dados recepcionados por meio dos sistemas </a:t>
            </a:r>
            <a:r>
              <a:rPr lang="pt-BR" sz="2900" dirty="0"/>
              <a:t>eletrônicos do Tribunal de Contas; </a:t>
            </a:r>
          </a:p>
          <a:p>
            <a:pPr marL="0" indent="0" algn="just">
              <a:buNone/>
            </a:pPr>
            <a:r>
              <a:rPr lang="pt-BR" sz="2900" dirty="0"/>
              <a:t>II - </a:t>
            </a:r>
            <a:r>
              <a:rPr lang="pt-BR" sz="2900" b="1" dirty="0"/>
              <a:t>informações prestadas pelos interlocutores </a:t>
            </a:r>
            <a:r>
              <a:rPr lang="pt-BR" sz="2900" dirty="0"/>
              <a:t>da Câmara Municipal por meio dos </a:t>
            </a:r>
            <a:r>
              <a:rPr lang="pt-BR" sz="2900" b="1" u="sng" dirty="0"/>
              <a:t>FORMULÁRIOS DE AVALIAÇÃO</a:t>
            </a:r>
            <a:r>
              <a:rPr lang="pt-BR" sz="2900" dirty="0"/>
              <a:t> da atuação legislativa da Câmara Municipal; </a:t>
            </a:r>
          </a:p>
          <a:p>
            <a:pPr marL="0" indent="0" algn="just">
              <a:buNone/>
            </a:pPr>
            <a:r>
              <a:rPr lang="pt-BR" sz="2900" dirty="0"/>
              <a:t>III - </a:t>
            </a:r>
            <a:r>
              <a:rPr lang="pt-BR" sz="2900" b="1" dirty="0"/>
              <a:t>demais documentos </a:t>
            </a:r>
            <a:r>
              <a:rPr lang="pt-BR" sz="2900" dirty="0"/>
              <a:t>estabelecidos em Nota Técnica emitida pela Coordenadoria-Geral de Fiscalização </a:t>
            </a:r>
          </a:p>
        </p:txBody>
      </p:sp>
    </p:spTree>
    <p:extLst>
      <p:ext uri="{BB962C8B-B14F-4D97-AF65-F5344CB8AC3E}">
        <p14:creationId xmlns:p14="http://schemas.microsoft.com/office/powerpoint/2010/main" val="377002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DOS INTERLOCUTORES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6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09684"/>
            <a:ext cx="12192000" cy="6148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65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Nota Técnica n. 38/2025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dirty="0"/>
              <a:t>O Presidente da Câmara Municipal, na qualidade de gestor das contas, é o responsável pelo preenchimento do Formulário Eletrônico de Avaliação da Atuação Legislativa, nos termos do art. 10, da Instrução Normativa n° 197/2025.</a:t>
            </a:r>
          </a:p>
        </p:txBody>
      </p:sp>
    </p:spTree>
    <p:extLst>
      <p:ext uri="{BB962C8B-B14F-4D97-AF65-F5344CB8AC3E}">
        <p14:creationId xmlns:p14="http://schemas.microsoft.com/office/powerpoint/2010/main" val="223564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IN 197/2025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31504" y="1052737"/>
            <a:ext cx="89289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600" dirty="0"/>
              <a:t>Art. 12. </a:t>
            </a:r>
            <a:r>
              <a:rPr lang="pt-BR" sz="2600" b="1" dirty="0"/>
              <a:t>O Presidente da Câmara Municipal</a:t>
            </a:r>
            <a:r>
              <a:rPr lang="pt-BR" sz="2600" dirty="0"/>
              <a:t>, observando os critérios estabelecidos consoante o art. 10, </a:t>
            </a:r>
            <a:r>
              <a:rPr lang="pt-BR" sz="2600" b="1" dirty="0"/>
              <a:t>indicará ao Tribunal de Contas, por meio de cadastramento, os interlocutores municipais</a:t>
            </a:r>
            <a:r>
              <a:rPr lang="pt-BR" sz="2600" dirty="0"/>
              <a:t> responsáveis pelo preenchimento das respostas aos formulários de avaliação da atuação legislativa municipal. </a:t>
            </a:r>
          </a:p>
          <a:p>
            <a:pPr marL="0" indent="0" algn="just">
              <a:buNone/>
            </a:pPr>
            <a:r>
              <a:rPr lang="pt-BR" sz="2600" dirty="0"/>
              <a:t>Art. 13. </a:t>
            </a:r>
            <a:r>
              <a:rPr lang="pt-BR" sz="2600" b="1" dirty="0"/>
              <a:t>O período de cadastramento </a:t>
            </a:r>
            <a:r>
              <a:rPr lang="pt-BR" sz="2600" dirty="0"/>
              <a:t>dos interlocutores das Câmaras Municipais será estabelecido na Agenda de Obrigações Municipais. </a:t>
            </a:r>
          </a:p>
          <a:p>
            <a:pPr marL="0" indent="0" algn="just">
              <a:buNone/>
            </a:pPr>
            <a:r>
              <a:rPr lang="pt-BR" sz="2600" dirty="0"/>
              <a:t>Parágrafo único. Em situações excepcionais, devidamente justificadas, o prazo para cadastramento dos interlocutores poderá ser prorrogado mediante Portaria da Presidência</a:t>
            </a:r>
          </a:p>
        </p:txBody>
      </p:sp>
    </p:spTree>
    <p:extLst>
      <p:ext uri="{BB962C8B-B14F-4D97-AF65-F5344CB8AC3E}">
        <p14:creationId xmlns:p14="http://schemas.microsoft.com/office/powerpoint/2010/main" val="67062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É OBRIGADO RESPONDER O QUESTIONÁRIO?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26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É obrigado responder o questionário?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24000" y="1124745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600" dirty="0"/>
              <a:t>Art. 7º Os dados, informações e demais documentos objeto desta seção terão </a:t>
            </a:r>
            <a:r>
              <a:rPr lang="pt-BR" sz="2600" b="1" u="sng" dirty="0"/>
              <a:t>caráter declaratório</a:t>
            </a:r>
            <a:r>
              <a:rPr lang="pt-BR" sz="2600" dirty="0"/>
              <a:t>, sendo </a:t>
            </a:r>
            <a:r>
              <a:rPr lang="pt-BR" sz="2600" b="1" u="sng" dirty="0">
                <a:solidFill>
                  <a:srgbClr val="00B050"/>
                </a:solidFill>
              </a:rPr>
              <a:t>os interlocutores responsáveis pela veracidade e fidedignidade</a:t>
            </a:r>
            <a:r>
              <a:rPr lang="pt-BR" sz="2600" dirty="0"/>
              <a:t> das informações prestadas. </a:t>
            </a:r>
          </a:p>
          <a:p>
            <a:pPr marL="0" indent="0" algn="just">
              <a:buNone/>
            </a:pPr>
            <a:r>
              <a:rPr lang="pt-BR" sz="2600" dirty="0"/>
              <a:t>Parágrafo único. </a:t>
            </a:r>
            <a:r>
              <a:rPr lang="pt-BR" sz="2600" b="1" u="sng" dirty="0">
                <a:solidFill>
                  <a:srgbClr val="FFC000"/>
                </a:solidFill>
              </a:rPr>
              <a:t>A ausência de envio ou existência de inconsistências nos dados</a:t>
            </a:r>
            <a:r>
              <a:rPr lang="pt-BR" sz="2600" dirty="0"/>
              <a:t>, nas informações e nos demais documentos, </a:t>
            </a:r>
            <a:r>
              <a:rPr lang="pt-BR" sz="2600" b="1" u="sng" dirty="0">
                <a:solidFill>
                  <a:srgbClr val="0070C0"/>
                </a:solidFill>
              </a:rPr>
              <a:t>além de sujeitar o gestor às sanções estabelecidas na legislação com o impacto sobre as contas</a:t>
            </a:r>
            <a:r>
              <a:rPr lang="pt-BR" sz="2600" dirty="0"/>
              <a:t>, </a:t>
            </a:r>
            <a:r>
              <a:rPr lang="pt-BR" sz="2600" b="1" u="sng" dirty="0">
                <a:solidFill>
                  <a:srgbClr val="FF0000"/>
                </a:solidFill>
              </a:rPr>
              <a:t>poderá implicar a responsabilização daqueles que lhe deram causa, mediante abertura de processo específico, sendo passível de aplicação de multa e de declaração de inidoneidade</a:t>
            </a:r>
            <a:r>
              <a:rPr lang="pt-BR" sz="2600" dirty="0"/>
              <a:t>, [...] (IN 197/2025)</a:t>
            </a:r>
          </a:p>
        </p:txBody>
      </p:sp>
    </p:spTree>
    <p:extLst>
      <p:ext uri="{BB962C8B-B14F-4D97-AF65-F5344CB8AC3E}">
        <p14:creationId xmlns:p14="http://schemas.microsoft.com/office/powerpoint/2010/main" val="293656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CORREÇÃO DAS INFORMAÇÕES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Correção das informações após envio?</a:t>
            </a:r>
            <a:endParaRPr lang="pt-BR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/>
          <a:lstStyle/>
          <a:p>
            <a:pPr algn="just"/>
            <a:r>
              <a:rPr lang="pt-BR" sz="3200" dirty="0"/>
              <a:t>O envio das respostas é obrigatório para a integralidade da Avaliação da Atuação Legislativa e será encaminhado no e-mail do representante legal da Câmara de Vereadores. </a:t>
            </a:r>
            <a:r>
              <a:rPr lang="pt-BR" sz="3200" b="1" u="sng" dirty="0">
                <a:solidFill>
                  <a:srgbClr val="0070C0"/>
                </a:solidFill>
              </a:rPr>
              <a:t>É permitida a possibilidade de reenvio para correções</a:t>
            </a:r>
            <a:r>
              <a:rPr lang="pt-BR" sz="3200" dirty="0"/>
              <a:t> </a:t>
            </a:r>
            <a:r>
              <a:rPr lang="pt-BR" sz="3200" b="1" u="sng" dirty="0">
                <a:solidFill>
                  <a:srgbClr val="FF0000"/>
                </a:solidFill>
              </a:rPr>
              <a:t>durante o período estabelecido</a:t>
            </a:r>
            <a:r>
              <a:rPr lang="pt-BR" sz="3200" dirty="0"/>
              <a:t>, prevalecendo sempre a última informação encaminhada.</a:t>
            </a:r>
          </a:p>
        </p:txBody>
      </p:sp>
    </p:spTree>
    <p:extLst>
      <p:ext uri="{BB962C8B-B14F-4D97-AF65-F5344CB8AC3E}">
        <p14:creationId xmlns:p14="http://schemas.microsoft.com/office/powerpoint/2010/main" val="27416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DO PRAZOS DE ENVIO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3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3005919"/>
            <a:ext cx="114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 smtClean="0"/>
              <a:t>ProLegi</a:t>
            </a:r>
            <a:r>
              <a:rPr lang="pt-BR" sz="4000" dirty="0" smtClean="0"/>
              <a:t>: Governança e Transparência no Legislativo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Nota Técnica n. 38/2025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340768"/>
            <a:ext cx="8229600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dirty="0"/>
              <a:t>Em observância ao art. 6º, inciso II, da Instrução Normativa 197/20256 , os Presidentes das Câmaras, enquanto interlocutores, deverão enviar suas respostas aos formulários eletrônicos no período compreendido entre os dias 02 a 12 de dezembro de 2025.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rgbClr val="FF0000"/>
                </a:solidFill>
              </a:rPr>
              <a:t>OBS 1:</a:t>
            </a:r>
            <a:r>
              <a:rPr lang="pt-BR" sz="3200" dirty="0"/>
              <a:t> Prazo muito curto. Fiquem de olho!!!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rgbClr val="FF0000"/>
                </a:solidFill>
              </a:rPr>
              <a:t>OBS 2:</a:t>
            </a:r>
            <a:r>
              <a:rPr lang="pt-BR" sz="3200" dirty="0"/>
              <a:t> O período para envio de 2026 não consta na agenda de obrigações do TCE/PR.</a:t>
            </a:r>
          </a:p>
        </p:txBody>
      </p:sp>
    </p:spTree>
    <p:extLst>
      <p:ext uri="{BB962C8B-B14F-4D97-AF65-F5344CB8AC3E}">
        <p14:creationId xmlns:p14="http://schemas.microsoft.com/office/powerpoint/2010/main" val="64293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DOCUMENTAÇÃO DA PRESTAÇÃO DE CONTAS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31030" y="204715"/>
            <a:ext cx="8856984" cy="1268759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/>
              <a:t>Anexo I –  </a:t>
            </a:r>
            <a:r>
              <a:rPr lang="pt-BR" sz="2400" b="1" dirty="0"/>
              <a:t>Nota </a:t>
            </a:r>
            <a:r>
              <a:rPr lang="pt-BR" sz="2400" b="1" dirty="0" err="1"/>
              <a:t>Tecnica</a:t>
            </a:r>
            <a:r>
              <a:rPr lang="pt-BR" sz="2400" b="1" dirty="0"/>
              <a:t> n. 38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dirty="0"/>
              <a:t>DOCUMENTOS QUE COMPÕEM A PRESTAÇÃO DE CONTAS DO PRESIDENTE DA CÂMARA MUNICIPAL DO EXERCÍCIO DE 2025 E SEGUINTES</a:t>
            </a:r>
            <a:endParaRPr lang="pt-BR" sz="2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94254"/>
              </p:ext>
            </p:extLst>
          </p:nvPr>
        </p:nvGraphicFramePr>
        <p:xfrm>
          <a:off x="0" y="1689382"/>
          <a:ext cx="12192000" cy="51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4"/>
                <a:gridCol w="11017506"/>
              </a:tblGrid>
              <a:tr h="38284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1733044"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1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Ofício assinado pelo Gestor da Entidade encaminhando a Prestação de Contas do Poder Legislativo. No caso de contabilidade centralizada deverá conter declaração que as contas são processadas em conjunto com as do Executivo. (Anexo II - Modelo 1) </a:t>
                      </a:r>
                      <a:endParaRPr lang="pt-BR" sz="2600" dirty="0"/>
                    </a:p>
                  </a:txBody>
                  <a:tcPr/>
                </a:tc>
              </a:tr>
              <a:tr h="2139720"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2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Declaração de ciência do relatório anual de Controle Interno assinado pelo Gestor das Contas e/ou Gestor atual, devidamente cadastrado no Sistema de Cadastro de Pessoas do Tribunal de Contas para o período correspondente. (Anexo II - Modelo 2) </a:t>
                      </a:r>
                      <a:endParaRPr lang="pt-BR" sz="2600" dirty="0"/>
                    </a:p>
                  </a:txBody>
                  <a:tcPr/>
                </a:tc>
              </a:tr>
              <a:tr h="912528"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3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Termo de confirmação de informações cadastrais (Anexo II - Modelo 3).</a:t>
                      </a:r>
                      <a:endParaRPr lang="pt-BR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7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400" dirty="0"/>
              <a:t>ANEXO I - ITENS DO ESCOPO DE ANÁLISE. IN 197/2025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16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ANEXO I - ITENS DO ESCOPO DE ANÁLISE. IN 197/2025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12499"/>
              </p:ext>
            </p:extLst>
          </p:nvPr>
        </p:nvGraphicFramePr>
        <p:xfrm>
          <a:off x="0" y="1433015"/>
          <a:ext cx="12192000" cy="542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65"/>
                <a:gridCol w="5360117"/>
                <a:gridCol w="5780518"/>
              </a:tblGrid>
              <a:tr h="688887">
                <a:tc>
                  <a:txBody>
                    <a:bodyPr/>
                    <a:lstStyle/>
                    <a:p>
                      <a:r>
                        <a:rPr lang="pt-BR" sz="2600" dirty="0" err="1" smtClean="0"/>
                        <a:t>Seq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Escopo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Itens de análise</a:t>
                      </a:r>
                      <a:endParaRPr lang="pt-BR" sz="2600" dirty="0"/>
                    </a:p>
                  </a:txBody>
                  <a:tcPr/>
                </a:tc>
              </a:tr>
              <a:tr h="2368049"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1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Controle Interno 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600" dirty="0" smtClean="0"/>
                        <a:t>1.1 - Encaminhamento da declaração de ciência do relatório anual de Controle Interno</a:t>
                      </a:r>
                      <a:endParaRPr lang="pt-BR" sz="2600" dirty="0"/>
                    </a:p>
                  </a:txBody>
                  <a:tcPr/>
                </a:tc>
              </a:tr>
              <a:tr h="2368049"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2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Aspectos Fiscais - Lei </a:t>
                      </a:r>
                    </a:p>
                    <a:p>
                      <a:r>
                        <a:rPr lang="pt-BR" sz="2600" dirty="0" smtClean="0"/>
                        <a:t>de Responsabilidade Fiscal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600" dirty="0" smtClean="0"/>
                        <a:t>3.1 - Limite de despesas com pessoal - retorno ao limite e/ou redução de 1/3 nos prazos legais. </a:t>
                      </a:r>
                      <a:endParaRPr lang="pt-BR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99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ANEXO I - ITENS DO ESCOPO DE ANÁLISE. IN 197/2025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668228"/>
              </p:ext>
            </p:extLst>
          </p:nvPr>
        </p:nvGraphicFramePr>
        <p:xfrm>
          <a:off x="0" y="1419366"/>
          <a:ext cx="12192000" cy="543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65"/>
                <a:gridCol w="5360117"/>
                <a:gridCol w="5780518"/>
              </a:tblGrid>
              <a:tr h="776948">
                <a:tc>
                  <a:txBody>
                    <a:bodyPr/>
                    <a:lstStyle/>
                    <a:p>
                      <a:r>
                        <a:rPr lang="pt-BR" sz="2600" dirty="0" err="1" smtClean="0"/>
                        <a:t>Seq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Escopo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Itens de análise</a:t>
                      </a:r>
                      <a:endParaRPr lang="pt-BR" sz="2600" dirty="0"/>
                    </a:p>
                  </a:txBody>
                  <a:tcPr/>
                </a:tc>
              </a:tr>
              <a:tr h="2330843">
                <a:tc rowSpan="2">
                  <a:txBody>
                    <a:bodyPr/>
                    <a:lstStyle/>
                    <a:p>
                      <a:r>
                        <a:rPr lang="pt-BR" sz="3000" dirty="0" smtClean="0"/>
                        <a:t>3</a:t>
                      </a:r>
                      <a:endParaRPr lang="pt-BR" sz="3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3000" dirty="0" smtClean="0"/>
                        <a:t>Gestão do Legislativo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3000" dirty="0" smtClean="0"/>
                        <a:t>4.1 - Extrapolação do teto constitucional para despesas da Câmara. </a:t>
                      </a:r>
                      <a:endParaRPr lang="pt-BR" sz="3000" dirty="0"/>
                    </a:p>
                  </a:txBody>
                  <a:tcPr/>
                </a:tc>
              </a:tr>
              <a:tr h="2330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3000" dirty="0" smtClean="0"/>
                        <a:t>4.2 - Extrapolação do limite para despesas com a folha de pagamento.</a:t>
                      </a:r>
                      <a:endParaRPr lang="pt-BR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4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ANEXO I - ITENS DO ESCOPO DE ANÁLISE. IN 197/2025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853323"/>
              </p:ext>
            </p:extLst>
          </p:nvPr>
        </p:nvGraphicFramePr>
        <p:xfrm>
          <a:off x="0" y="1228299"/>
          <a:ext cx="12192000" cy="562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65"/>
                <a:gridCol w="5360117"/>
                <a:gridCol w="5780518"/>
              </a:tblGrid>
              <a:tr h="604532">
                <a:tc>
                  <a:txBody>
                    <a:bodyPr/>
                    <a:lstStyle/>
                    <a:p>
                      <a:r>
                        <a:rPr lang="pt-BR" sz="2800" dirty="0" err="1" smtClean="0"/>
                        <a:t>Seq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Escopo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Itens de análise</a:t>
                      </a:r>
                      <a:endParaRPr lang="pt-BR" sz="2800" dirty="0"/>
                    </a:p>
                  </a:txBody>
                  <a:tcPr/>
                </a:tc>
              </a:tr>
              <a:tr h="5025169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3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Gestão do Legislativo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/>
                        <a:t>4.3 - Existência de superávit/déficit financeiro na fonte de recursos livres. Obs.: A restrição será gerada quando constatado que há superávit na fonte de recursos livres ao final do exercício superior a R$ 1.500,00, ou qualquer valor quando deficitário.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4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24001" y="150126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ANEXO I - ITENS DO ESCOPO DE ANÁLISE. IN 197/2025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093315"/>
              </p:ext>
            </p:extLst>
          </p:nvPr>
        </p:nvGraphicFramePr>
        <p:xfrm>
          <a:off x="0" y="1058846"/>
          <a:ext cx="12192000" cy="576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65"/>
                <a:gridCol w="5360117"/>
                <a:gridCol w="5780518"/>
              </a:tblGrid>
              <a:tr h="547124">
                <a:tc>
                  <a:txBody>
                    <a:bodyPr/>
                    <a:lstStyle/>
                    <a:p>
                      <a:r>
                        <a:rPr lang="pt-BR" sz="2600" dirty="0" err="1" smtClean="0"/>
                        <a:t>Seq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Escopo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 smtClean="0"/>
                        <a:t>Itens de análise</a:t>
                      </a:r>
                      <a:endParaRPr lang="pt-BR" sz="2600" dirty="0"/>
                    </a:p>
                  </a:txBody>
                  <a:tcPr/>
                </a:tc>
              </a:tr>
              <a:tr h="5214778">
                <a:tc>
                  <a:txBody>
                    <a:bodyPr/>
                    <a:lstStyle/>
                    <a:p>
                      <a:r>
                        <a:rPr lang="pt-BR" sz="2500" dirty="0" smtClean="0"/>
                        <a:t>3</a:t>
                      </a:r>
                      <a:endParaRPr lang="pt-B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500" dirty="0" smtClean="0"/>
                        <a:t>Gestão do Legislativo</a:t>
                      </a:r>
                      <a:endParaRPr lang="pt-B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500" dirty="0" smtClean="0"/>
                        <a:t>4.4 - Transferência de recursos financeiros oriundos de repasses duodecimais para fundos criados pelo Poder Legislativo. Obs.: A restrição será gerada: i) nos casos de incremento e/ou criação de fundo no exercício; e </a:t>
                      </a:r>
                      <a:r>
                        <a:rPr lang="pt-BR" sz="2500" dirty="0" err="1" smtClean="0"/>
                        <a:t>ii</a:t>
                      </a:r>
                      <a:r>
                        <a:rPr lang="pt-BR" sz="2500" dirty="0" smtClean="0"/>
                        <a:t>) quando identificada a existência de Transferências Financeiras Recebidas e a manutenção de saldo no Ativo Financeiro, sendo esses valores superiores a R$ 1.500,00. </a:t>
                      </a:r>
                      <a:endParaRPr lang="pt-BR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2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DOS EIXOS DE AVALIAÇÃO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Os 6 Eixos de Avaliação do </a:t>
            </a:r>
            <a:r>
              <a:rPr lang="pt-BR" sz="3200" b="1" dirty="0" err="1"/>
              <a:t>ProLegis</a:t>
            </a:r>
            <a:endParaRPr lang="pt-BR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/>
          <a:lstStyle/>
          <a:p>
            <a:pPr algn="just"/>
            <a:r>
              <a:rPr lang="pt-BR" sz="3200" dirty="0"/>
              <a:t>Baseado nas diretrizes da </a:t>
            </a:r>
            <a:r>
              <a:rPr lang="pt-BR" sz="3200" dirty="0" err="1"/>
              <a:t>Atricon</a:t>
            </a:r>
            <a:r>
              <a:rPr lang="pt-BR" sz="3200" dirty="0"/>
              <a:t> e nas normativas do TCE-PR, </a:t>
            </a:r>
            <a:r>
              <a:rPr lang="pt-BR" sz="3200" b="1" u="sng" dirty="0"/>
              <a:t>o </a:t>
            </a:r>
            <a:r>
              <a:rPr lang="pt-BR" sz="3200" b="1" u="sng" dirty="0" err="1"/>
              <a:t>ProLegis</a:t>
            </a:r>
            <a:r>
              <a:rPr lang="pt-BR" sz="3200" b="1" u="sng" dirty="0"/>
              <a:t> avalia seis dimensões</a:t>
            </a:r>
            <a:r>
              <a:rPr lang="pt-BR" sz="3200" dirty="0"/>
              <a:t>. É crucial detalhar cada uma para que os vereadores entendam onde serão cobrados.</a:t>
            </a:r>
          </a:p>
        </p:txBody>
      </p:sp>
    </p:spTree>
    <p:extLst>
      <p:ext uri="{BB962C8B-B14F-4D97-AF65-F5344CB8AC3E}">
        <p14:creationId xmlns:p14="http://schemas.microsoft.com/office/powerpoint/2010/main" val="176412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14h00min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17h00min 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1º Atuação Legislativa e Qualidade das Leis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75520" y="1340769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900" dirty="0"/>
              <a:t>Avalia a produção legislativa sob a ótica da relevância.</a:t>
            </a:r>
          </a:p>
          <a:p>
            <a:pPr lvl="0" algn="just"/>
            <a:r>
              <a:rPr lang="pt-BR" sz="2900" dirty="0"/>
              <a:t>Há excesso de leis de "Denominação de Rua" ou "Dia do..." em comparação a leis de políticas públicas?</a:t>
            </a:r>
          </a:p>
          <a:p>
            <a:pPr lvl="0" algn="just"/>
            <a:r>
              <a:rPr lang="pt-BR" sz="2900" dirty="0"/>
              <a:t>As leis passam por análise de constitucionalidade rigorosa ou são derrubadas frequentemente pelo TJ-PR?</a:t>
            </a:r>
          </a:p>
          <a:p>
            <a:pPr lvl="0" algn="just"/>
            <a:r>
              <a:rPr lang="pt-BR" sz="2900" dirty="0"/>
              <a:t>A Câmara realiza Análise de Impacto Regulatório antes de aprovar normas que afetam a economia local?</a:t>
            </a:r>
          </a:p>
        </p:txBody>
      </p:sp>
    </p:spTree>
    <p:extLst>
      <p:ext uri="{BB962C8B-B14F-4D97-AF65-F5344CB8AC3E}">
        <p14:creationId xmlns:p14="http://schemas.microsoft.com/office/powerpoint/2010/main" val="254655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2º Funcionamento das Comissões Permanentes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75520" y="1340769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900" dirty="0"/>
              <a:t>As comissões são o "motor" da Câmara. O </a:t>
            </a:r>
            <a:r>
              <a:rPr lang="pt-BR" sz="2900" dirty="0" err="1"/>
              <a:t>ProLegis</a:t>
            </a:r>
            <a:r>
              <a:rPr lang="pt-BR" sz="2900" dirty="0"/>
              <a:t> verifica:</a:t>
            </a:r>
          </a:p>
          <a:p>
            <a:pPr algn="just"/>
            <a:r>
              <a:rPr lang="pt-BR" sz="2900" dirty="0"/>
              <a:t>As comissões se reúnem de verdade ou apenas assinam papéis?</a:t>
            </a:r>
          </a:p>
          <a:p>
            <a:pPr algn="just"/>
            <a:r>
              <a:rPr lang="pt-BR" sz="2900" dirty="0"/>
              <a:t>Há atas das reuniões publicadas?</a:t>
            </a:r>
          </a:p>
          <a:p>
            <a:pPr algn="just"/>
            <a:r>
              <a:rPr lang="pt-BR" sz="2900" dirty="0"/>
              <a:t>Os pareceres são fundamentados tecnicamente ou são meros "de acordo"?</a:t>
            </a:r>
          </a:p>
        </p:txBody>
      </p:sp>
    </p:spTree>
    <p:extLst>
      <p:ext uri="{BB962C8B-B14F-4D97-AF65-F5344CB8AC3E}">
        <p14:creationId xmlns:p14="http://schemas.microsoft.com/office/powerpoint/2010/main" val="189481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3º Funcionamento das Comissões Permanentes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75520" y="1340769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900" dirty="0"/>
              <a:t>Este eixo conecta o </a:t>
            </a:r>
            <a:r>
              <a:rPr lang="pt-BR" sz="2900" dirty="0" err="1"/>
              <a:t>ProLegis</a:t>
            </a:r>
            <a:r>
              <a:rPr lang="pt-BR" sz="2900" dirty="0"/>
              <a:t> ao </a:t>
            </a:r>
            <a:r>
              <a:rPr lang="pt-BR" sz="2900" dirty="0" err="1"/>
              <a:t>ProGov</a:t>
            </a:r>
            <a:r>
              <a:rPr lang="pt-BR" sz="2900" dirty="0"/>
              <a:t>. O TCE avalia se a Câmara está fiscalizando.</a:t>
            </a:r>
          </a:p>
          <a:p>
            <a:pPr lvl="0" algn="just"/>
            <a:r>
              <a:rPr lang="pt-BR" dirty="0"/>
              <a:t>A Câmara julgou as contas do Prefeito no prazo de 90 dias após receber o parecer?</a:t>
            </a:r>
          </a:p>
          <a:p>
            <a:pPr lvl="0" algn="just"/>
            <a:r>
              <a:rPr lang="pt-BR" dirty="0"/>
              <a:t>Quantos Pedidos de Informação foram feitos e quantos foram respondidos?</a:t>
            </a:r>
          </a:p>
          <a:p>
            <a:pPr lvl="0" algn="just"/>
            <a:r>
              <a:rPr lang="pt-BR" dirty="0"/>
              <a:t>A Câmara utiliza os relatórios do Controle Interno para questionar o Executivo?</a:t>
            </a:r>
          </a:p>
          <a:p>
            <a:pPr marL="0" indent="0" algn="just">
              <a:buNone/>
            </a:pPr>
            <a:r>
              <a:rPr lang="pt-BR" i="1" dirty="0"/>
              <a:t>Insight:</a:t>
            </a:r>
            <a:r>
              <a:rPr lang="pt-BR" dirty="0"/>
              <a:t> Uma Câmara que não fiscaliza o Prefeito terá nota baixa no seu próprio indicador de desempenho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43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4º Transparência e Relacionamento com o Cidadão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91111" y="1628801"/>
            <a:ext cx="8229600" cy="4525963"/>
          </a:xfrm>
        </p:spPr>
        <p:txBody>
          <a:bodyPr/>
          <a:lstStyle/>
          <a:p>
            <a:pPr lvl="0" algn="just"/>
            <a:r>
              <a:rPr lang="pt-BR" sz="3200" dirty="0"/>
              <a:t>Transmissão ao vivo das sessões e das reuniões de comissão.</a:t>
            </a:r>
          </a:p>
          <a:p>
            <a:pPr lvl="0" algn="just"/>
            <a:r>
              <a:rPr lang="pt-BR" sz="3200" dirty="0"/>
              <a:t>Portal da Transparência acessível, com dados abertos (CSV, XML).</a:t>
            </a:r>
          </a:p>
          <a:p>
            <a:pPr lvl="0" algn="just"/>
            <a:r>
              <a:rPr lang="pt-BR" sz="3200" dirty="0"/>
              <a:t>Ouvidoria Parlamentar ativa.</a:t>
            </a:r>
          </a:p>
          <a:p>
            <a:pPr lvl="0" algn="just"/>
            <a:r>
              <a:rPr lang="pt-BR" sz="3200" dirty="0"/>
              <a:t>Escola do Legislativo atuante na educação para a cidadania.</a:t>
            </a:r>
          </a:p>
        </p:txBody>
      </p:sp>
    </p:spTree>
    <p:extLst>
      <p:ext uri="{BB962C8B-B14F-4D97-AF65-F5344CB8AC3E}">
        <p14:creationId xmlns:p14="http://schemas.microsoft.com/office/powerpoint/2010/main" val="58174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5º Estrutura Informatizada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91111" y="1628801"/>
            <a:ext cx="8229600" cy="4525963"/>
          </a:xfrm>
        </p:spPr>
        <p:txBody>
          <a:bodyPr/>
          <a:lstStyle/>
          <a:p>
            <a:pPr lvl="0" algn="just"/>
            <a:r>
              <a:rPr lang="pt-BR" sz="3200" dirty="0"/>
              <a:t>Uso de Processo Legislativo Eletrônico (fim do papel).</a:t>
            </a:r>
          </a:p>
          <a:p>
            <a:pPr lvl="0" algn="just"/>
            <a:r>
              <a:rPr lang="pt-BR" sz="3200" dirty="0"/>
              <a:t>Painel de votação eletrônico.</a:t>
            </a:r>
          </a:p>
          <a:p>
            <a:pPr lvl="0" algn="just"/>
            <a:r>
              <a:rPr lang="pt-BR" sz="3200" dirty="0"/>
              <a:t>Segurança da informação e proteção de dados (LGPD).</a:t>
            </a:r>
          </a:p>
        </p:txBody>
      </p:sp>
    </p:spTree>
    <p:extLst>
      <p:ext uri="{BB962C8B-B14F-4D97-AF65-F5344CB8AC3E}">
        <p14:creationId xmlns:p14="http://schemas.microsoft.com/office/powerpoint/2010/main" val="356922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6º Qualificação dos Servidores (Gestão de Pessoas)</a:t>
            </a:r>
            <a:br>
              <a:rPr lang="pt-BR" sz="3200" b="1" dirty="0"/>
            </a:br>
            <a:r>
              <a:rPr lang="pt-BR" sz="3200" b="1" dirty="0"/>
              <a:t/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03512" y="1844825"/>
            <a:ext cx="8229600" cy="3096344"/>
          </a:xfrm>
        </p:spPr>
        <p:txBody>
          <a:bodyPr/>
          <a:lstStyle/>
          <a:p>
            <a:pPr lvl="0" algn="just"/>
            <a:r>
              <a:rPr lang="pt-BR" sz="3200" dirty="0"/>
              <a:t>Equilíbrio entre cargos efetivos e comissionados.</a:t>
            </a:r>
          </a:p>
          <a:p>
            <a:pPr lvl="0" algn="just"/>
            <a:r>
              <a:rPr lang="pt-BR" sz="3200" dirty="0"/>
              <a:t>Plano de Cargos, Carreiras e Salários.</a:t>
            </a:r>
          </a:p>
          <a:p>
            <a:pPr lvl="0" algn="just"/>
            <a:r>
              <a:rPr lang="pt-BR" sz="3200" dirty="0"/>
              <a:t>Capacitação contínua dos servidores e vereadores (a participação neste curso, por exemplo, pontua aqui).</a:t>
            </a:r>
          </a:p>
        </p:txBody>
      </p:sp>
    </p:spTree>
    <p:extLst>
      <p:ext uri="{BB962C8B-B14F-4D97-AF65-F5344CB8AC3E}">
        <p14:creationId xmlns:p14="http://schemas.microsoft.com/office/powerpoint/2010/main" val="385577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E AGORA?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Não fiz nada, e agora? Contas reprovadas?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03512" y="1340768"/>
            <a:ext cx="8229600" cy="309634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sz="3200" b="1" dirty="0"/>
              <a:t>Ciclo 2025 </a:t>
            </a:r>
            <a:r>
              <a:rPr lang="pt-BR" sz="3200" dirty="0"/>
              <a:t>(Avaliado em 2026): Ano Diagnóstico (Marco Zero). O foco é identificar a situação atual. Gera uma nota, mas não rejeita contas, exceto em casos gravíssimos.</a:t>
            </a:r>
          </a:p>
          <a:p>
            <a:pPr lvl="0" algn="just"/>
            <a:r>
              <a:rPr lang="pt-BR" sz="3200" b="1" dirty="0"/>
              <a:t>Ciclo 2026</a:t>
            </a:r>
            <a:r>
              <a:rPr lang="pt-BR" sz="3200" dirty="0"/>
              <a:t> em diante: Estabelecimento de metas de evolução baseadas no diagnóstico.</a:t>
            </a:r>
          </a:p>
          <a:p>
            <a:pPr lvl="0" algn="just"/>
            <a:r>
              <a:rPr lang="pt-BR" sz="3200" b="1" dirty="0"/>
              <a:t>Ciclo 2027</a:t>
            </a:r>
            <a:r>
              <a:rPr lang="pt-BR" sz="3200" dirty="0"/>
              <a:t>: Possibilidade real de irregularidade das contas e multas se houver regressão ou inércia nos indicadores.</a:t>
            </a:r>
          </a:p>
        </p:txBody>
      </p:sp>
    </p:spTree>
    <p:extLst>
      <p:ext uri="{BB962C8B-B14F-4D97-AF65-F5344CB8AC3E}">
        <p14:creationId xmlns:p14="http://schemas.microsoft.com/office/powerpoint/2010/main" val="84926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13338"/>
            <a:ext cx="12192001" cy="614466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60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199" y="504967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197/2025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78734"/>
              </p:ext>
            </p:extLst>
          </p:nvPr>
        </p:nvGraphicFramePr>
        <p:xfrm>
          <a:off x="-1" y="1078172"/>
          <a:ext cx="12192000" cy="582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030068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15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44811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0,00</a:t>
                      </a:r>
                      <a:r>
                        <a:rPr lang="pt-BR" sz="2200" baseline="0" dirty="0" smtClean="0"/>
                        <a:t>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1,01 e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4811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1,01</a:t>
                      </a:r>
                      <a:r>
                        <a:rPr lang="pt-BR" sz="2200" baseline="0" dirty="0" smtClean="0"/>
                        <a:t> e 2,00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0,51 e 1,50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0,50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4811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2,01</a:t>
                      </a:r>
                      <a:r>
                        <a:rPr lang="pt-BR" sz="2200" baseline="0" dirty="0" smtClean="0"/>
                        <a:t> e 3,00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0,26 e 1,25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0,25 ou qualquer decréscimo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05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9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DO </a:t>
            </a:r>
            <a:r>
              <a:rPr lang="pt-BR" sz="4400" b="1" dirty="0" smtClean="0"/>
              <a:t>PROLEGIS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2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199" y="36849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197/2025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506190"/>
              </p:ext>
            </p:extLst>
          </p:nvPr>
        </p:nvGraphicFramePr>
        <p:xfrm>
          <a:off x="-1" y="1064524"/>
          <a:ext cx="12192000" cy="583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032500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170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47986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3,01</a:t>
                      </a:r>
                      <a:r>
                        <a:rPr lang="pt-BR" sz="2200" baseline="0" dirty="0" smtClean="0"/>
                        <a:t> e 4,00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Mesma</a:t>
                      </a:r>
                      <a:r>
                        <a:rPr lang="pt-BR" sz="2200" baseline="0" dirty="0" smtClean="0"/>
                        <a:t> nota</a:t>
                      </a:r>
                      <a:r>
                        <a:rPr lang="pt-BR" sz="2200" dirty="0" smtClean="0"/>
                        <a:t>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7986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4,01</a:t>
                      </a:r>
                      <a:r>
                        <a:rPr lang="pt-BR" sz="2200" baseline="0" dirty="0" smtClean="0"/>
                        <a:t> e 5,00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Mesma</a:t>
                      </a:r>
                      <a:r>
                        <a:rPr lang="pt-BR" sz="2200" baseline="0" dirty="0" smtClean="0"/>
                        <a:t> nota</a:t>
                      </a:r>
                      <a:r>
                        <a:rPr lang="pt-BR" sz="2200" dirty="0" smtClean="0"/>
                        <a:t> ou qualquer decréscimo</a:t>
                      </a:r>
                      <a:endParaRPr lang="pt-BR" sz="2200" dirty="0"/>
                    </a:p>
                  </a:txBody>
                  <a:tcPr/>
                </a:tc>
              </a:tr>
              <a:tr h="1347986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5,01</a:t>
                      </a:r>
                      <a:r>
                        <a:rPr lang="pt-BR" sz="2200" baseline="0" dirty="0" smtClean="0"/>
                        <a:t> e 6,00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0,60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+0,60 e -0,25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0,25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75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420303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197/2025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266222"/>
              </p:ext>
            </p:extLst>
          </p:nvPr>
        </p:nvGraphicFramePr>
        <p:xfrm>
          <a:off x="0" y="896975"/>
          <a:ext cx="12192000" cy="59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072190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44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1399804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6,01</a:t>
                      </a:r>
                      <a:r>
                        <a:rPr lang="pt-BR" sz="2200" baseline="0" dirty="0" smtClean="0"/>
                        <a:t> e 7,00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0,45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+0,45 e -0,50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0,50</a:t>
                      </a:r>
                      <a:endParaRPr lang="pt-BR" sz="2200" dirty="0"/>
                    </a:p>
                  </a:txBody>
                  <a:tcPr/>
                </a:tc>
              </a:tr>
              <a:tr h="1060349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7,01</a:t>
                      </a:r>
                      <a:r>
                        <a:rPr lang="pt-BR" sz="2200" baseline="0" dirty="0" smtClean="0"/>
                        <a:t> e 8,00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Acréscimo superior a 0,32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Variação </a:t>
                      </a:r>
                      <a:r>
                        <a:rPr lang="pt-BR" sz="2200" dirty="0" smtClean="0"/>
                        <a:t>entre +0,32 e -0,70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0,70</a:t>
                      </a:r>
                      <a:endParaRPr lang="pt-BR" sz="2200" dirty="0"/>
                    </a:p>
                  </a:txBody>
                  <a:tcPr/>
                </a:tc>
              </a:tr>
              <a:tr h="1666682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8,01</a:t>
                      </a:r>
                      <a:r>
                        <a:rPr lang="pt-BR" sz="2200" baseline="0" dirty="0" smtClean="0"/>
                        <a:t> e 9,00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Qualquer acréscimo</a:t>
                      </a:r>
                      <a:r>
                        <a:rPr lang="pt-BR" sz="2200" baseline="0" dirty="0" smtClean="0"/>
                        <a:t> ou decréscimo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Decréscimo entre 0,76 e 1,20 ou dois decréscimos sucessivo entre 0,01 e 0,75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1,20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59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63797" y="341194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Resultado das notas –  Anexo III – IN 197/2025</a:t>
            </a:r>
            <a:endParaRPr lang="pt-BR" sz="32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138751"/>
              </p:ext>
            </p:extLst>
          </p:nvPr>
        </p:nvGraphicFramePr>
        <p:xfrm>
          <a:off x="0" y="941696"/>
          <a:ext cx="12192000" cy="591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821012">
                <a:tc rowSpan="2"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Nota obtida no exercício anterior ao exercício de avaliação das contas</a:t>
                      </a:r>
                      <a:endParaRPr lang="pt-BR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200" dirty="0" smtClean="0"/>
                        <a:t>Incidência  dos vetores</a:t>
                      </a:r>
                      <a:r>
                        <a:rPr lang="pt-BR" sz="2200" baseline="0" dirty="0" smtClean="0"/>
                        <a:t> em razão da VARIAÇÃO da nota no exercício  em relação à nota no exercício anterior dentro de uma mesma área de avaliação</a:t>
                      </a:r>
                      <a:endParaRPr lang="pt-B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2645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(A)</a:t>
                      </a:r>
                      <a:r>
                        <a:rPr lang="pt-BR" sz="2200" baseline="0" dirty="0" smtClean="0"/>
                        <a:t> Regularidade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(B) Regularidade com Ressalva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(C) Irregularidade</a:t>
                      </a:r>
                      <a:endParaRPr lang="pt-BR" sz="2200" dirty="0"/>
                    </a:p>
                  </a:txBody>
                  <a:tcPr/>
                </a:tc>
              </a:tr>
              <a:tr h="283070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Entre 9,01</a:t>
                      </a:r>
                      <a:r>
                        <a:rPr lang="pt-BR" sz="2200" baseline="0" dirty="0" smtClean="0"/>
                        <a:t> e 10,00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Qualquer acréscimo ou decréscimo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Decréscimo entre 1,01 e 1,50 ou dois decréscimos sucessivo entre 0,01 e 1,00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Decréscimo superior a 1,50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11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1571"/>
            <a:ext cx="12192000" cy="60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8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77923"/>
            <a:ext cx="12192000" cy="608007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</p:spTree>
    <p:extLst>
      <p:ext uri="{BB962C8B-B14F-4D97-AF65-F5344CB8AC3E}">
        <p14:creationId xmlns:p14="http://schemas.microsoft.com/office/powerpoint/2010/main" val="144043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06645"/>
            <a:ext cx="12192001" cy="61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979"/>
            <a:ext cx="12192000" cy="61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4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6733" y="146292"/>
            <a:ext cx="5592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Fonte</a:t>
            </a:r>
            <a:r>
              <a:rPr lang="pt-BR" sz="2200" b="1" dirty="0" smtClean="0"/>
              <a:t>: </a:t>
            </a:r>
            <a:r>
              <a:rPr lang="pt-BR" sz="2200" dirty="0"/>
              <a:t>ANDRÉ </a:t>
            </a:r>
            <a:r>
              <a:rPr lang="pt-BR" sz="2200" dirty="0" smtClean="0"/>
              <a:t>MENEZES e EDUARDO </a:t>
            </a:r>
            <a:r>
              <a:rPr lang="pt-BR" sz="2200" dirty="0"/>
              <a:t>SCHNORR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1571"/>
            <a:ext cx="12192000" cy="60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5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15776</TotalTime>
  <Words>2152</Words>
  <Application>Microsoft Office PowerPoint</Application>
  <PresentationFormat>Widescreen</PresentationFormat>
  <Paragraphs>221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Tema do Office</vt:lpstr>
      <vt:lpstr>1_Tema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ProLegis: O Fim da "Caixa Preta" do Legislativo</vt:lpstr>
      <vt:lpstr>PROLEGIS: busca pela eficiência</vt:lpstr>
      <vt:lpstr>Objetivos da avaliação do PROLEGIS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Das Informações que Compõem a Prestação de Contas – IN 197/2025</vt:lpstr>
      <vt:lpstr> </vt:lpstr>
      <vt:lpstr>Apresentação do PowerPoint</vt:lpstr>
      <vt:lpstr>Nota Técnica n. 38/2025</vt:lpstr>
      <vt:lpstr>IN 197/2025</vt:lpstr>
      <vt:lpstr> </vt:lpstr>
      <vt:lpstr>É obrigado responder o questionário?</vt:lpstr>
      <vt:lpstr> </vt:lpstr>
      <vt:lpstr>Correção das informações após envio?</vt:lpstr>
      <vt:lpstr> </vt:lpstr>
      <vt:lpstr>Nota Técnica n. 38/2025</vt:lpstr>
      <vt:lpstr> </vt:lpstr>
      <vt:lpstr>Anexo I –  Nota Tecnica n. 38 DOCUMENTOS QUE COMPÕEM A PRESTAÇÃO DE CONTAS DO PRESIDENTE DA CÂMARA MUNICIPAL DO EXERCÍCIO DE 2025 E SEGUINTES</vt:lpstr>
      <vt:lpstr> </vt:lpstr>
      <vt:lpstr>ANEXO I - ITENS DO ESCOPO DE ANÁLISE. IN 197/2025</vt:lpstr>
      <vt:lpstr>ANEXO I - ITENS DO ESCOPO DE ANÁLISE. IN 197/2025</vt:lpstr>
      <vt:lpstr>ANEXO I - ITENS DO ESCOPO DE ANÁLISE. IN 197/2025</vt:lpstr>
      <vt:lpstr>ANEXO I - ITENS DO ESCOPO DE ANÁLISE. IN 197/2025</vt:lpstr>
      <vt:lpstr> </vt:lpstr>
      <vt:lpstr>Os 6 Eixos de Avaliação do ProLegis</vt:lpstr>
      <vt:lpstr>1º Atuação Legislativa e Qualidade das Leis</vt:lpstr>
      <vt:lpstr>2º Funcionamento das Comissões Permanentes</vt:lpstr>
      <vt:lpstr>3º Funcionamento das Comissões Permanentes</vt:lpstr>
      <vt:lpstr>4º Transparência e Relacionamento com o Cidadão </vt:lpstr>
      <vt:lpstr>5º Estrutura Informatizada </vt:lpstr>
      <vt:lpstr>6º Qualificação dos Servidores (Gestão de Pessoas)  </vt:lpstr>
      <vt:lpstr> </vt:lpstr>
      <vt:lpstr>Não fiz nada, e agora? Contas reprovadas? </vt:lpstr>
      <vt:lpstr>Apresentação do PowerPoint</vt:lpstr>
      <vt:lpstr>Resultado das notas –  Anexo III – IN 197/2025</vt:lpstr>
      <vt:lpstr>Resultado das notas –  Anexo III – IN 197/2025</vt:lpstr>
      <vt:lpstr>Resultado das notas –  Anexo III – IN 197/2025</vt:lpstr>
      <vt:lpstr>Resultado das notas –  Anexo III – IN 197/2025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463</cp:revision>
  <cp:lastPrinted>2023-01-12T11:17:06Z</cp:lastPrinted>
  <dcterms:created xsi:type="dcterms:W3CDTF">2021-01-15T17:03:51Z</dcterms:created>
  <dcterms:modified xsi:type="dcterms:W3CDTF">2026-03-23T22:56:22Z</dcterms:modified>
</cp:coreProperties>
</file>